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15"/>
  </p:notesMasterIdLst>
  <p:sldIdLst>
    <p:sldId id="758" r:id="rId2"/>
    <p:sldId id="761" r:id="rId3"/>
    <p:sldId id="888" r:id="rId4"/>
    <p:sldId id="890" r:id="rId5"/>
    <p:sldId id="891" r:id="rId6"/>
    <p:sldId id="892" r:id="rId7"/>
    <p:sldId id="893" r:id="rId8"/>
    <p:sldId id="894" r:id="rId9"/>
    <p:sldId id="895" r:id="rId10"/>
    <p:sldId id="896" r:id="rId11"/>
    <p:sldId id="897" r:id="rId12"/>
    <p:sldId id="900" r:id="rId13"/>
    <p:sldId id="901" r:id="rId1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3431" autoAdjust="0"/>
    <p:restoredTop sz="81065" autoAdjust="0"/>
  </p:normalViewPr>
  <p:slideViewPr>
    <p:cSldViewPr snapToGrid="0" showGuides="1">
      <p:cViewPr varScale="1">
        <p:scale>
          <a:sx n="163" d="100"/>
          <a:sy n="163" d="100"/>
        </p:scale>
        <p:origin x="816" y="126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zethe Pérez Fuertes" userId="4ae9ef87-2a7d-42f8-8dfa-0a501a9e2ff4" providerId="ADAL" clId="{6E052958-56B1-4554-97D4-D5246143A0D1}"/>
    <pc:docChg chg="undo custSel modSld">
      <pc:chgData name="Lizethe Pérez Fuertes" userId="4ae9ef87-2a7d-42f8-8dfa-0a501a9e2ff4" providerId="ADAL" clId="{6E052958-56B1-4554-97D4-D5246143A0D1}" dt="2023-02-22T17:57:54.078" v="21" actId="20577"/>
      <pc:docMkLst>
        <pc:docMk/>
      </pc:docMkLst>
      <pc:sldChg chg="modSp mod">
        <pc:chgData name="Lizethe Pérez Fuertes" userId="4ae9ef87-2a7d-42f8-8dfa-0a501a9e2ff4" providerId="ADAL" clId="{6E052958-56B1-4554-97D4-D5246143A0D1}" dt="2023-02-22T17:57:54.078" v="21" actId="20577"/>
        <pc:sldMkLst>
          <pc:docMk/>
          <pc:sldMk cId="1782938014" sldId="758"/>
        </pc:sldMkLst>
        <pc:spChg chg="mod">
          <ac:chgData name="Lizethe Pérez Fuertes" userId="4ae9ef87-2a7d-42f8-8dfa-0a501a9e2ff4" providerId="ADAL" clId="{6E052958-56B1-4554-97D4-D5246143A0D1}" dt="2023-02-22T17:57:54.078" v="21" actId="20577"/>
          <ac:spMkLst>
            <pc:docMk/>
            <pc:sldMk cId="1782938014" sldId="758"/>
            <ac:spMk id="6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2/22/2023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Escalamiento de redes v6.0</a:t>
            </a:r>
          </a:p>
          <a:p>
            <a:pPr>
              <a:buFontTx/>
              <a:buNone/>
            </a:pPr>
            <a:r>
              <a:rPr lang="es-ES" b="0" dirty="0"/>
              <a:t>Capítulo 5: Routing dinámico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9680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10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5.3.2.5 – Saturación con LSP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63470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5.3.2.6 – Armado de la base de datos del estado de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47438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5.3.3.1 – ¿Por qué utilizar protocolos de estado de enlace?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73601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5.3.3.2 – Desventajas de los protocolos de estado de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7414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s-ES" sz="1200" b="0" dirty="0"/>
              <a:t>5 – Routing dinámico</a:t>
            </a:r>
          </a:p>
          <a:p>
            <a:r>
              <a:rPr lang="es-ES"/>
              <a:t>5.3 – Routing dinámico de estado de enlace</a:t>
            </a:r>
          </a:p>
          <a:p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20186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5.3.1.1 – Protocolos SPF (primero la ruta más corta)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1226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5.3.1.2 – Algoritmo de Dijkstra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96867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5.3.1.3 – Ejemplo de SPF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1793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5.3.2.1 – Proceso de routing de estado de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9690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5.3.2.2 – Enlace y estado de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8705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5.3.2.3 – Saludo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5812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5.3.2.4 – Armado del paquete de estado de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86004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6786565" cy="644730"/>
          </a:xfrm>
        </p:spPr>
        <p:txBody>
          <a:bodyPr/>
          <a:lstStyle/>
          <a:p>
            <a:r>
              <a:rPr lang="es-ES" dirty="0" err="1"/>
              <a:t>Routing</a:t>
            </a:r>
            <a:r>
              <a:rPr lang="es-ES" dirty="0"/>
              <a:t> dinámico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469497" y="3809526"/>
            <a:ext cx="2368954" cy="902174"/>
          </a:xfrm>
        </p:spPr>
        <p:txBody>
          <a:bodyPr/>
          <a:lstStyle/>
          <a:p>
            <a:r>
              <a:rPr lang="es-ES"/>
              <a:t>CCNA routing y switching</a:t>
            </a:r>
          </a:p>
          <a:p>
            <a:r>
              <a:rPr lang="es-ES"/>
              <a:t>Escalamiento de redes v6.0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82938014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6704" y="1261901"/>
            <a:ext cx="3536419" cy="1481299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cuarto paso </a:t>
            </a:r>
            <a:r>
              <a:rPr lang="es-ES" dirty="0"/>
              <a:t>en el proceso de routing de estado de enlace es que </a:t>
            </a:r>
            <a:r>
              <a:rPr lang="es-ES" b="1" dirty="0">
                <a:solidFill>
                  <a:srgbClr val="FF0000"/>
                </a:solidFill>
              </a:rPr>
              <a:t>cada router satura con LSP a todos los vecinos.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Saturación con LSP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294667B8-78C8-44B4-BDB8-C3D139FE7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397" y="969313"/>
            <a:ext cx="5032747" cy="320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9100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8016" y="798944"/>
            <a:ext cx="9055983" cy="1465052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paso final </a:t>
            </a:r>
            <a:r>
              <a:rPr lang="es-ES" dirty="0"/>
              <a:t>en el proceso de routing de estado de enlace es que </a:t>
            </a:r>
            <a:r>
              <a:rPr lang="es-ES" b="1" dirty="0">
                <a:solidFill>
                  <a:srgbClr val="FF0000"/>
                </a:solidFill>
              </a:rPr>
              <a:t>cada router utiliza la base de datos para construir un mapa completo de la topología y calcula la mejor ruta para cada red de destino. </a:t>
            </a:r>
          </a:p>
          <a:p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Armado de la base de datos del estado de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CF076B39-0747-417D-A98E-FA923DFF3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724" y="1439684"/>
            <a:ext cx="5304789" cy="345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3996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Beneficios del protocolo de routing de estado de enlace</a:t>
            </a:r>
            <a:br/>
            <a:r>
              <a:rPr lang="es-ES"/>
              <a:t>¿Por qué utilizar protocolos de estado de enlace?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571E9D9F-D8E7-43E6-BE3B-695528F78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2" y="966243"/>
            <a:ext cx="9024500" cy="298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96879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0" y="1032130"/>
            <a:ext cx="3792415" cy="3199901"/>
          </a:xfrm>
        </p:spPr>
        <p:txBody>
          <a:bodyPr/>
          <a:lstStyle/>
          <a:p>
            <a:pPr marL="314325" lvl="1" indent="-171450">
              <a:lnSpc>
                <a:spcPct val="95000"/>
              </a:lnSpc>
            </a:pPr>
            <a:r>
              <a:rPr lang="es-ES" sz="1200" dirty="0"/>
              <a:t>Requieren </a:t>
            </a:r>
            <a:r>
              <a:rPr lang="es-ES" sz="1200" b="1" dirty="0">
                <a:solidFill>
                  <a:srgbClr val="FF0000"/>
                </a:solidFill>
              </a:rPr>
              <a:t>memoria adicional</a:t>
            </a:r>
            <a:r>
              <a:rPr lang="es-ES" sz="1200" dirty="0"/>
              <a:t>.</a:t>
            </a:r>
          </a:p>
          <a:p>
            <a:pPr marL="314325" lvl="1" indent="-171450">
              <a:lnSpc>
                <a:spcPct val="95000"/>
              </a:lnSpc>
            </a:pPr>
            <a:r>
              <a:rPr lang="es-ES" sz="1200" dirty="0"/>
              <a:t>Requieren </a:t>
            </a:r>
            <a:r>
              <a:rPr lang="es-ES" sz="1200" b="1" dirty="0">
                <a:solidFill>
                  <a:srgbClr val="FF0000"/>
                </a:solidFill>
              </a:rPr>
              <a:t>más procesamiento de la CPU</a:t>
            </a:r>
            <a:r>
              <a:rPr lang="es-ES" sz="1200" dirty="0"/>
              <a:t>.</a:t>
            </a:r>
          </a:p>
          <a:p>
            <a:pPr marL="314325" lvl="1" indent="-171450">
              <a:lnSpc>
                <a:spcPct val="95000"/>
              </a:lnSpc>
            </a:pPr>
            <a:r>
              <a:rPr lang="es-ES" sz="1200" dirty="0"/>
              <a:t>Requisitos de </a:t>
            </a:r>
            <a:r>
              <a:rPr lang="es-ES" sz="1200" b="1" dirty="0">
                <a:solidFill>
                  <a:srgbClr val="FF0000"/>
                </a:solidFill>
              </a:rPr>
              <a:t>ancho de banda</a:t>
            </a:r>
            <a:r>
              <a:rPr lang="es-ES" sz="1200" dirty="0"/>
              <a:t>: la saturación de paquetes de estado de enlace puede ejercer un impacto negativo en el ancho de banda.</a:t>
            </a:r>
          </a:p>
          <a:p>
            <a:pPr marL="171450" indent="-171450">
              <a:lnSpc>
                <a:spcPct val="95000"/>
              </a:lnSpc>
            </a:pPr>
            <a:r>
              <a:rPr lang="es-ES" sz="1400" dirty="0"/>
              <a:t>La utilización de áreas múltiples puede reducir el tamaño de las bases de datos de estado de enlace.</a:t>
            </a:r>
          </a:p>
          <a:p>
            <a:pPr marL="171450" indent="-171450">
              <a:lnSpc>
                <a:spcPct val="95000"/>
              </a:lnSpc>
            </a:pPr>
            <a:r>
              <a:rPr lang="es-ES" sz="1400" dirty="0"/>
              <a:t>Las áreas múltiples pueden limitar el grado de envío masivo de la información de estado de enlace y enviar los LSP solo a aquellos routers que los necesitan.</a:t>
            </a:r>
            <a:endParaRPr lang="en-US" sz="14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Beneficios del protocolo de routing de estado de enlace</a:t>
            </a:r>
            <a:br/>
            <a:r>
              <a:rPr lang="es-ES"/>
              <a:t>Desventajas de los protocolos de estado de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F3F78430-AB10-429B-B8C4-3C49FE3AD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443" y="1032130"/>
            <a:ext cx="5071669" cy="28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5715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s-ES" dirty="0" err="1"/>
              <a:t>Routing</a:t>
            </a:r>
            <a:r>
              <a:rPr lang="es-ES" dirty="0"/>
              <a:t> dinámico de estado de enlace</a:t>
            </a:r>
          </a:p>
        </p:txBody>
      </p:sp>
    </p:spTree>
    <p:extLst>
      <p:ext uri="{BB962C8B-B14F-4D97-AF65-F5344CB8AC3E}">
        <p14:creationId xmlns:p14="http://schemas.microsoft.com/office/powerpoint/2010/main" val="2007576579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82624" y="863031"/>
            <a:ext cx="4135646" cy="4161378"/>
          </a:xfrm>
        </p:spPr>
        <p:txBody>
          <a:bodyPr/>
          <a:lstStyle/>
          <a:p>
            <a:r>
              <a:rPr lang="es-ES" dirty="0"/>
              <a:t>Los protocolos de routing de estado de enlace, también conocidos como protocolos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SPF (primero la ruta más corta)</a:t>
            </a:r>
            <a:r>
              <a:rPr lang="es-ES" dirty="0"/>
              <a:t>, se desarrollan en torno al algoritmo SPF (primero la ruta más corta) de Edsger Dijkstra.</a:t>
            </a:r>
          </a:p>
          <a:p>
            <a:r>
              <a:rPr lang="es-ES" dirty="0"/>
              <a:t>Protocolos de routing de estado de enlace IPv4:</a:t>
            </a:r>
          </a:p>
          <a:p>
            <a:pPr lvl="1"/>
            <a:r>
              <a:rPr lang="es-ES" dirty="0"/>
              <a:t>Abrir primero la ruta más corta (</a:t>
            </a:r>
            <a:r>
              <a:rPr lang="es-ES" b="1" dirty="0">
                <a:solidFill>
                  <a:srgbClr val="FF0000"/>
                </a:solidFill>
              </a:rPr>
              <a:t>OSPF</a:t>
            </a:r>
            <a:r>
              <a:rPr lang="es-ES" dirty="0"/>
              <a:t>)</a:t>
            </a:r>
          </a:p>
          <a:p>
            <a:pPr lvl="1"/>
            <a:r>
              <a:rPr lang="es-ES" dirty="0"/>
              <a:t>Sistema intermedio a sistema intermedio (</a:t>
            </a:r>
            <a:r>
              <a:rPr lang="es-ES" b="1" dirty="0">
                <a:solidFill>
                  <a:srgbClr val="FF0000"/>
                </a:solidFill>
              </a:rPr>
              <a:t>IS-IS</a:t>
            </a:r>
            <a:r>
              <a:rPr lang="es-ES" dirty="0"/>
              <a:t>)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routing de estado de enlace</a:t>
            </a:r>
            <a:br/>
            <a:r>
              <a:rPr lang="es-ES"/>
              <a:t>Protocolos SPF (primero la ruta más corta)</a:t>
            </a:r>
          </a:p>
        </p:txBody>
      </p:sp>
      <p:pic>
        <p:nvPicPr>
          <p:cNvPr id="7" name="Picture 6" descr="Scaling Networks - Mozilla Firefox">
            <a:extLst>
              <a:ext uri="{FF2B5EF4-FFF2-40B4-BE49-F238E27FC236}">
                <a16:creationId xmlns:a16="http://schemas.microsoft.com/office/drawing/2014/main" id="{592E806A-9FA7-4621-8EF1-3008699C6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77" y="977967"/>
            <a:ext cx="4619417" cy="313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1747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461951" y="729110"/>
            <a:ext cx="3515794" cy="3221568"/>
          </a:xfrm>
        </p:spPr>
        <p:txBody>
          <a:bodyPr/>
          <a:lstStyle/>
          <a:p>
            <a:r>
              <a:rPr lang="es-ES" dirty="0"/>
              <a:t>Todos los protocolos de routing de estado de enlace aplican el </a:t>
            </a:r>
            <a:r>
              <a:rPr lang="es-ES" b="1" dirty="0">
                <a:solidFill>
                  <a:srgbClr val="FF0000"/>
                </a:solidFill>
              </a:rPr>
              <a:t>algoritmo de Dijkstra</a:t>
            </a:r>
            <a:r>
              <a:rPr lang="es-ES" dirty="0"/>
              <a:t>, también conocido como SPF (primero la ruta más corta), para calcular la mejor ruta:</a:t>
            </a:r>
          </a:p>
          <a:p>
            <a:pPr lvl="1"/>
            <a:r>
              <a:rPr lang="es-ES" dirty="0"/>
              <a:t>utilizan los </a:t>
            </a:r>
            <a:r>
              <a:rPr lang="es-ES" b="1" dirty="0"/>
              <a:t>costos acumulados </a:t>
            </a:r>
            <a:r>
              <a:rPr lang="es-ES" dirty="0"/>
              <a:t>junto con cada ruta, del origen al destino. </a:t>
            </a:r>
          </a:p>
          <a:p>
            <a:pPr lvl="1"/>
            <a:r>
              <a:rPr lang="es-ES" dirty="0"/>
              <a:t>Cada router determina su propio costo hacia cada destino en la topología.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routing de estado de enlace</a:t>
            </a:r>
            <a:br/>
            <a:r>
              <a:rPr lang="es-ES"/>
              <a:t>Algoritmo de Dijkstra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6DCF1454-3BD5-4E1E-B1C2-ED9DAED58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30" y="939573"/>
            <a:ext cx="5107558" cy="308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961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2259" y="841575"/>
            <a:ext cx="3621061" cy="1173039"/>
          </a:xfrm>
        </p:spPr>
        <p:txBody>
          <a:bodyPr/>
          <a:lstStyle/>
          <a:p>
            <a:r>
              <a:rPr lang="es-ES" dirty="0"/>
              <a:t>La tabla muestra la ruta más corta y el costo acumulado para llegar a las redes de destino identificadas desde la perspectiva del R4.</a:t>
            </a:r>
          </a:p>
          <a:p>
            <a:pPr lvl="1"/>
            <a:endParaRPr lang="es-ES" altLang="ja-JP" dirty="0"/>
          </a:p>
          <a:p>
            <a:pPr marL="0" indent="0">
              <a:buNone/>
            </a:pPr>
            <a:endParaRPr lang="es-ES" altLang="ja-JP" dirty="0"/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routing de estado de enlace</a:t>
            </a:r>
            <a:br/>
            <a:r>
              <a:rPr lang="es-ES"/>
              <a:t>Ejemplo de SPF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8E51E3D8-296B-4DA9-97D1-F5F897DA4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920" y="798943"/>
            <a:ext cx="5209538" cy="344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764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 de enlace</a:t>
            </a:r>
            <a:br/>
            <a:r>
              <a:rPr lang="es-ES"/>
              <a:t>Proceso de routing de estado de enlace</a:t>
            </a:r>
          </a:p>
        </p:txBody>
      </p:sp>
      <p:pic>
        <p:nvPicPr>
          <p:cNvPr id="2" name="Picture 2" descr="Scaling Networks - Mozilla Firefox">
            <a:extLst>
              <a:ext uri="{FF2B5EF4-FFF2-40B4-BE49-F238E27FC236}">
                <a16:creationId xmlns:a16="http://schemas.microsoft.com/office/drawing/2014/main" id="{4D65E643-F69F-A854-B754-775AD921F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99" y="1108680"/>
            <a:ext cx="8517601" cy="275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4741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65390" y="637302"/>
            <a:ext cx="4278610" cy="1173039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primer paso </a:t>
            </a:r>
            <a:r>
              <a:rPr lang="es-ES" dirty="0"/>
              <a:t>en el proceso de routing de </a:t>
            </a:r>
            <a:r>
              <a:rPr lang="es-ES" spc="-30" dirty="0"/>
              <a:t>estado de enlace es que </a:t>
            </a:r>
            <a:r>
              <a:rPr lang="es-ES" b="1" spc="-3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cada router descubra sus propias redes conectadas directamente</a:t>
            </a:r>
            <a:r>
              <a:rPr lang="es-ES" spc="-30" dirty="0"/>
              <a:t>.</a:t>
            </a:r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 de enlace</a:t>
            </a:r>
            <a:br/>
            <a:r>
              <a:rPr lang="es-ES"/>
              <a:t>Enlace y estado de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9FB97EB6-6704-40E8-87ED-4AA81FEA5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20" y="1134442"/>
            <a:ext cx="4204623" cy="2796989"/>
          </a:xfrm>
          <a:prstGeom prst="rect">
            <a:avLst/>
          </a:prstGeom>
        </p:spPr>
      </p:pic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75E7F277-8DA8-4629-8441-5CD45EDA3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8244" y="1810341"/>
            <a:ext cx="3346235" cy="287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63638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65391" y="956380"/>
            <a:ext cx="3790494" cy="3107077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segundo paso </a:t>
            </a:r>
            <a:r>
              <a:rPr lang="es-ES" dirty="0"/>
              <a:t>en el proceso de </a:t>
            </a:r>
            <a:r>
              <a:rPr lang="es-ES" dirty="0" err="1"/>
              <a:t>routing</a:t>
            </a:r>
            <a:r>
              <a:rPr lang="es-ES" dirty="0"/>
              <a:t> de estado de enlace es que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cada </a:t>
            </a:r>
            <a:r>
              <a:rPr lang="es-ES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router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utilice un protocolo de saludo para detectar cualquier vecino en sus enlaces</a:t>
            </a:r>
            <a:r>
              <a:rPr lang="es-ES" dirty="0"/>
              <a:t>.</a:t>
            </a:r>
          </a:p>
          <a:p>
            <a:r>
              <a:rPr lang="es-ES" dirty="0"/>
              <a:t>Cuando dos </a:t>
            </a:r>
            <a:r>
              <a:rPr lang="es-ES" dirty="0" err="1"/>
              <a:t>routers</a:t>
            </a:r>
            <a:r>
              <a:rPr lang="es-ES" dirty="0"/>
              <a:t> de estado de enlace descubren que son vecinos, forman una adyacencia. </a:t>
            </a:r>
          </a:p>
          <a:p>
            <a:r>
              <a:rPr lang="es-ES" dirty="0"/>
              <a:t>Si un </a:t>
            </a:r>
            <a:r>
              <a:rPr lang="es-ES" dirty="0" err="1"/>
              <a:t>router</a:t>
            </a:r>
            <a:r>
              <a:rPr lang="es-ES" dirty="0"/>
              <a:t> deja de recibir paquetes de saludo por parte de un vecino, dicho vecino se considera inalcanzable.</a:t>
            </a:r>
          </a:p>
          <a:p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Saludo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2F582808-2650-4893-B86E-75619AD6A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92" y="894840"/>
            <a:ext cx="4646928" cy="305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5551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9083" y="1088199"/>
            <a:ext cx="4676347" cy="3605841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tercer paso </a:t>
            </a:r>
            <a:r>
              <a:rPr lang="es-ES" dirty="0"/>
              <a:t>en el proceso de routing de estado de enlace es que cada router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cree un paquete de estado de enlace (LSP)</a:t>
            </a:r>
            <a:r>
              <a:rPr lang="es-ES" dirty="0"/>
              <a:t> que contenga información del estado de enlace de los enlaces.</a:t>
            </a:r>
          </a:p>
          <a:p>
            <a:r>
              <a:rPr lang="es-ES" dirty="0"/>
              <a:t>El LSP del R1 (en el diagrama) contiene:</a:t>
            </a:r>
          </a:p>
          <a:p>
            <a:pPr lvl="1"/>
            <a:r>
              <a:rPr lang="es-ES" sz="1200" dirty="0"/>
              <a:t>R1; Red Ethernet 10.1.0.0/16; Costo 2</a:t>
            </a:r>
          </a:p>
          <a:p>
            <a:pPr lvl="1"/>
            <a:r>
              <a:rPr lang="es-ES" sz="1200" dirty="0"/>
              <a:t>R1 -&gt; R2; Red serial punto a punto; 10.2.0.0/16; Costo 20</a:t>
            </a:r>
          </a:p>
          <a:p>
            <a:pPr lvl="1"/>
            <a:r>
              <a:rPr lang="es-ES" sz="1200" dirty="0"/>
              <a:t>R1 -&gt; R3; Red serial punto a punto; 10.3.0.0/16; Costo 5</a:t>
            </a:r>
          </a:p>
          <a:p>
            <a:pPr lvl="1"/>
            <a:r>
              <a:rPr lang="es-ES" sz="1200" dirty="0"/>
              <a:t>R1 -&gt; R4; Red serial punto a punto; 10.4.0.0/16; Costo 20</a:t>
            </a:r>
            <a:endParaRPr lang="en-US" sz="12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Armado del paquete de estado de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540B26AE-0427-427F-9F61-9D60C12B1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430" y="1183654"/>
            <a:ext cx="3977508" cy="277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31843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8078</TotalTime>
  <Words>978</Words>
  <Application>Microsoft Office PowerPoint</Application>
  <PresentationFormat>Presentación en pantalla (16:9)</PresentationFormat>
  <Paragraphs>105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8" baseType="lpstr">
      <vt:lpstr>Arial</vt:lpstr>
      <vt:lpstr>Calibri</vt:lpstr>
      <vt:lpstr>CiscoSans ExtraLight</vt:lpstr>
      <vt:lpstr>Wingdings</vt:lpstr>
      <vt:lpstr>Default Theme</vt:lpstr>
      <vt:lpstr>Routing dinámico</vt:lpstr>
      <vt:lpstr>Routing dinámico de estado de enlace</vt:lpstr>
      <vt:lpstr>Funcionamiento del protocolo de routing de estado de enlace Protocolos SPF (primero la ruta más corta)</vt:lpstr>
      <vt:lpstr>Funcionamiento del protocolo de routing de estado de enlace Algoritmo de Dijkstra</vt:lpstr>
      <vt:lpstr>Funcionamiento del protocolo de routing de estado de enlace Ejemplo de SPF</vt:lpstr>
      <vt:lpstr>Actualizaciones de estado de enlace Proceso de routing de estado de enlace</vt:lpstr>
      <vt:lpstr>Actualizaciones de estado de enlace Enlace y estado de enlace</vt:lpstr>
      <vt:lpstr>Actualizaciones de estados de enlace Saludo</vt:lpstr>
      <vt:lpstr>Actualizaciones de estados de enlace Armado del paquete de estado de enlace</vt:lpstr>
      <vt:lpstr>Actualizaciones de estados de enlace Saturación con LSP</vt:lpstr>
      <vt:lpstr>Actualizaciones de estados de enlace Armado de la base de datos del estado de enlace</vt:lpstr>
      <vt:lpstr>Beneficios del protocolo de routing de estado de enlace ¿Por qué utilizar protocolos de estado de enlace?</vt:lpstr>
      <vt:lpstr>Beneficios del protocolo de routing de estado de enlace Desventajas de los protocolos de estado de enlace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464</cp:revision>
  <dcterms:created xsi:type="dcterms:W3CDTF">2016-08-22T22:27:36Z</dcterms:created>
  <dcterms:modified xsi:type="dcterms:W3CDTF">2023-02-22T17:57:59Z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